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4"/>
  </p:notesMasterIdLst>
  <p:sldIdLst>
    <p:sldId id="256" r:id="rId2"/>
    <p:sldId id="276" r:id="rId3"/>
    <p:sldId id="274" r:id="rId4"/>
    <p:sldId id="257" r:id="rId5"/>
    <p:sldId id="258" r:id="rId6"/>
    <p:sldId id="259" r:id="rId7"/>
    <p:sldId id="260" r:id="rId8"/>
    <p:sldId id="277" r:id="rId9"/>
    <p:sldId id="261" r:id="rId10"/>
    <p:sldId id="263" r:id="rId11"/>
    <p:sldId id="262" r:id="rId12"/>
    <p:sldId id="268" r:id="rId13"/>
    <p:sldId id="269" r:id="rId14"/>
    <p:sldId id="265" r:id="rId15"/>
    <p:sldId id="266" r:id="rId16"/>
    <p:sldId id="270" r:id="rId17"/>
    <p:sldId id="271" r:id="rId18"/>
    <p:sldId id="278" r:id="rId19"/>
    <p:sldId id="272" r:id="rId20"/>
    <p:sldId id="273" r:id="rId21"/>
    <p:sldId id="275" r:id="rId22"/>
    <p:sldId id="26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D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4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4159C-DA92-4E15-9A49-A47F125472F8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FCFF6-69DB-4C7E-8D5C-18DE9290E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AFCFF6-69DB-4C7E-8D5C-18DE9290E1F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54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AFCFF6-69DB-4C7E-8D5C-18DE9290E1F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76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192BE36-929B-43F8-9702-FEACB19EA8C7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2117984-B7B2-412B-978A-77D590E368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wmf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Berkeley community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G234 </a:t>
            </a:r>
            <a:r>
              <a:rPr lang="en-US" dirty="0" err="1" smtClean="0"/>
              <a:t>Shu</a:t>
            </a:r>
            <a:r>
              <a:rPr lang="en-US" dirty="0" smtClean="0"/>
              <a:t> </a:t>
            </a:r>
            <a:r>
              <a:rPr lang="en-US" dirty="0" err="1" smtClean="0"/>
              <a:t>Ren</a:t>
            </a:r>
            <a:r>
              <a:rPr lang="en-US" dirty="0" smtClean="0"/>
              <a:t> school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99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24744" cy="76200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zh-CN" altLang="en-US" sz="20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虽</a:t>
            </a:r>
            <a:r>
              <a:rPr lang="zh-CN" altLang="en-US" sz="20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然电影院给我们提供好的电影，但是看电影既让人们减少了锻炼的机会又给人提供垃圾食品</a:t>
            </a:r>
            <a:r>
              <a:rPr lang="zh-CN" altLang="en-US" sz="20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。</a:t>
            </a:r>
            <a:endParaRPr lang="en-US" sz="20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133600"/>
            <a:ext cx="3886199" cy="36576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0292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72536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虽然酸奶很好吃，但是如果吃得太多会生病的。</a:t>
            </a:r>
            <a:endParaRPr lang="en-US" sz="24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286000"/>
            <a:ext cx="3126581" cy="3589338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296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258542">
            <a:off x="864119" y="920900"/>
            <a:ext cx="2665632" cy="655244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在跑马场</a:t>
            </a:r>
            <a:endParaRPr lang="en-US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9018">
            <a:off x="1433342" y="2951565"/>
            <a:ext cx="3178334" cy="23817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514">
            <a:off x="5715000" y="1905000"/>
            <a:ext cx="2362200" cy="314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838598">
            <a:off x="6421403" y="1420175"/>
            <a:ext cx="1313180" cy="769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访问</a:t>
            </a:r>
            <a:endParaRPr lang="en-US" sz="4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9258" y="2514600"/>
            <a:ext cx="1313180" cy="769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参观</a:t>
            </a:r>
            <a:endParaRPr lang="en-US" sz="4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454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5128710" cy="11430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我觉得跑马场有好玩的，也有不好玩的地方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362200"/>
            <a:ext cx="3393281" cy="3810000"/>
          </a:xfrm>
        </p:spPr>
      </p:pic>
      <p:sp>
        <p:nvSpPr>
          <p:cNvPr id="5" name="Cloud Callout 4"/>
          <p:cNvSpPr/>
          <p:nvPr/>
        </p:nvSpPr>
        <p:spPr>
          <a:xfrm>
            <a:off x="5181600" y="2514600"/>
            <a:ext cx="3352800" cy="3200400"/>
          </a:xfrm>
          <a:prstGeom prst="cloudCallout">
            <a:avLst>
              <a:gd name="adj1" fmla="val -79935"/>
              <a:gd name="adj2" fmla="val -445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那么什么样的人喜欢跑马场？什么样的人不喜欢跑马场吗</a:t>
            </a:r>
            <a:r>
              <a:rPr lang="zh-CN" altLang="en-US" sz="2800" dirty="0" smtClean="0">
                <a:solidFill>
                  <a:schemeClr val="tx1"/>
                </a:solidFill>
              </a:rPr>
              <a:t>？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1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492313" flipV="1">
            <a:off x="1391596" y="998221"/>
            <a:ext cx="7024744" cy="762000"/>
          </a:xfrm>
        </p:spPr>
        <p:txBody>
          <a:bodyPr>
            <a:normAutofit fontScale="90000"/>
          </a:bodyPr>
          <a:lstStyle/>
          <a:p>
            <a:r>
              <a:rPr lang="zh-CN" altLang="en-US" sz="2400" dirty="0" smtClean="0"/>
              <a:t>一个喜欢马的人可能会喜欢去跑马场看马，那里的马跑起来很潇洒。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362200"/>
            <a:ext cx="3733800" cy="3962400"/>
          </a:xfrm>
        </p:spPr>
      </p:pic>
    </p:spTree>
    <p:extLst>
      <p:ext uri="{BB962C8B-B14F-4D97-AF65-F5344CB8AC3E}">
        <p14:creationId xmlns:p14="http://schemas.microsoft.com/office/powerpoint/2010/main" val="136348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19200"/>
            <a:ext cx="7024744" cy="914400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一个不喜欢吸烟的人可能会不喜欢</a:t>
            </a:r>
            <a:r>
              <a:rPr lang="zh-CN" alt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那</a:t>
            </a:r>
            <a:r>
              <a:rPr lang="zh-CN"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里，因为那里很多人吸烟而且到处是烟头。</a:t>
            </a:r>
            <a:endParaRPr lang="en-U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286000"/>
            <a:ext cx="3429000" cy="3581400"/>
          </a:xfrm>
        </p:spPr>
      </p:pic>
    </p:spTree>
    <p:extLst>
      <p:ext uri="{BB962C8B-B14F-4D97-AF65-F5344CB8AC3E}">
        <p14:creationId xmlns:p14="http://schemas.microsoft.com/office/powerpoint/2010/main" val="406524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865028">
            <a:off x="1066800" y="990600"/>
            <a:ext cx="7024744" cy="5334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/>
                <a:solidFill>
                  <a:schemeClr val="accent3"/>
                </a:solidFill>
              </a:rPr>
              <a:t>一个喜欢骑马的人可能会想去跑马场赛马。</a:t>
            </a:r>
            <a:endParaRPr lang="en-US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0268">
            <a:off x="957972" y="1884652"/>
            <a:ext cx="2762250" cy="213319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8974">
            <a:off x="3264350" y="2556515"/>
            <a:ext cx="2705100" cy="206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10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72536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还有一些人不会喜欢跑马场，因为赌钱会上瘾。</a:t>
            </a:r>
            <a:endParaRPr lang="en-U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2088">
            <a:off x="1051525" y="2476130"/>
            <a:ext cx="2619375" cy="18986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3524">
            <a:off x="3321719" y="2635919"/>
            <a:ext cx="2143125" cy="214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3421">
            <a:off x="5399769" y="2455778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1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4953000"/>
          </a:xfrm>
          <a:solidFill>
            <a:schemeClr val="bg1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接下来让我们看一看，</a:t>
            </a:r>
            <a:r>
              <a:rPr lang="zh-CN" altLang="en-US" sz="8000" dirty="0"/>
              <a:t>面包</a:t>
            </a:r>
            <a:r>
              <a:rPr lang="zh-CN" altLang="en-US" sz="8000" dirty="0" smtClean="0"/>
              <a:t>店在社区中的作用。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83965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ft Arrow 5"/>
          <p:cNvSpPr/>
          <p:nvPr/>
        </p:nvSpPr>
        <p:spPr>
          <a:xfrm rot="20624451">
            <a:off x="2073932" y="3867958"/>
            <a:ext cx="1783242" cy="838200"/>
          </a:xfrm>
          <a:prstGeom prst="leftArrow">
            <a:avLst>
              <a:gd name="adj1" fmla="val 50000"/>
              <a:gd name="adj2" fmla="val 61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/>
          <p:cNvSpPr/>
          <p:nvPr/>
        </p:nvSpPr>
        <p:spPr>
          <a:xfrm>
            <a:off x="0" y="3200400"/>
            <a:ext cx="2133599" cy="1905000"/>
          </a:xfrm>
          <a:prstGeom prst="diamon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People</a:t>
            </a:r>
            <a:endParaRPr lang="en-US" dirty="0"/>
          </a:p>
        </p:txBody>
      </p:sp>
      <p:sp>
        <p:nvSpPr>
          <p:cNvPr id="9" name="Cloud 8"/>
          <p:cNvSpPr/>
          <p:nvPr/>
        </p:nvSpPr>
        <p:spPr>
          <a:xfrm>
            <a:off x="3733800" y="2362200"/>
            <a:ext cx="2438400" cy="1676400"/>
          </a:xfrm>
          <a:prstGeom prst="cloud">
            <a:avLst/>
          </a:prstGeom>
          <a:solidFill>
            <a:srgbClr val="38D7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Bread workshop</a:t>
            </a:r>
            <a:endParaRPr lang="en-US" sz="2000" dirty="0"/>
          </a:p>
        </p:txBody>
      </p:sp>
      <p:sp>
        <p:nvSpPr>
          <p:cNvPr id="13" name="Teardrop 12"/>
          <p:cNvSpPr/>
          <p:nvPr/>
        </p:nvSpPr>
        <p:spPr>
          <a:xfrm flipH="1">
            <a:off x="4764741" y="5136776"/>
            <a:ext cx="1714500" cy="1371600"/>
          </a:xfrm>
          <a:prstGeom prst="teardrop">
            <a:avLst>
              <a:gd name="adj" fmla="val 949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work</a:t>
            </a:r>
            <a:endParaRPr lang="en-US" sz="2400" dirty="0"/>
          </a:p>
        </p:txBody>
      </p:sp>
      <p:sp>
        <p:nvSpPr>
          <p:cNvPr id="16" name="Left Arrow 15"/>
          <p:cNvSpPr/>
          <p:nvPr/>
        </p:nvSpPr>
        <p:spPr>
          <a:xfrm rot="15406772">
            <a:off x="4729978" y="4333174"/>
            <a:ext cx="1007979" cy="5897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 rot="1060023">
            <a:off x="1504125" y="5230022"/>
            <a:ext cx="2922853" cy="597876"/>
          </a:xfrm>
          <a:prstGeom prst="leftArrow">
            <a:avLst>
              <a:gd name="adj1" fmla="val 59815"/>
              <a:gd name="adj2" fmla="val 91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Bevel 17"/>
          <p:cNvSpPr/>
          <p:nvPr/>
        </p:nvSpPr>
        <p:spPr>
          <a:xfrm>
            <a:off x="1127011" y="690282"/>
            <a:ext cx="1986281" cy="1676400"/>
          </a:xfrm>
          <a:prstGeom prst="bevel">
            <a:avLst>
              <a:gd name="adj" fmla="val 1363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tax</a:t>
            </a:r>
            <a:endParaRPr lang="en-US" sz="2800" dirty="0"/>
          </a:p>
        </p:txBody>
      </p:sp>
      <p:sp>
        <p:nvSpPr>
          <p:cNvPr id="19" name="Left Arrow 18"/>
          <p:cNvSpPr/>
          <p:nvPr/>
        </p:nvSpPr>
        <p:spPr>
          <a:xfrm rot="18961663">
            <a:off x="1202390" y="2667000"/>
            <a:ext cx="914400" cy="457200"/>
          </a:xfrm>
          <a:prstGeom prst="leftArrow">
            <a:avLst>
              <a:gd name="adj1" fmla="val 50000"/>
              <a:gd name="adj2" fmla="val 728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art 19"/>
          <p:cNvSpPr/>
          <p:nvPr/>
        </p:nvSpPr>
        <p:spPr>
          <a:xfrm>
            <a:off x="4080909" y="690282"/>
            <a:ext cx="2091291" cy="1456661"/>
          </a:xfrm>
          <a:prstGeom prst="hear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Government </a:t>
            </a:r>
            <a:endParaRPr lang="en-US" sz="1200" dirty="0"/>
          </a:p>
        </p:txBody>
      </p:sp>
      <p:sp>
        <p:nvSpPr>
          <p:cNvPr id="22" name="Right Arrow 21"/>
          <p:cNvSpPr/>
          <p:nvPr/>
        </p:nvSpPr>
        <p:spPr>
          <a:xfrm>
            <a:off x="3354935" y="1286166"/>
            <a:ext cx="794004" cy="484632"/>
          </a:xfrm>
          <a:prstGeom prst="rightArrow">
            <a:avLst>
              <a:gd name="adj1" fmla="val 50000"/>
              <a:gd name="adj2" fmla="val 444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4-Point Star 22"/>
          <p:cNvSpPr/>
          <p:nvPr/>
        </p:nvSpPr>
        <p:spPr>
          <a:xfrm>
            <a:off x="6295464" y="2920146"/>
            <a:ext cx="2315135" cy="2265968"/>
          </a:xfrm>
          <a:prstGeom prst="star4">
            <a:avLst>
              <a:gd name="adj" fmla="val 23646"/>
            </a:avLst>
          </a:prstGeom>
          <a:solidFill>
            <a:srgbClr val="38D7E8"/>
          </a:solidFill>
          <a:ln>
            <a:solidFill>
              <a:srgbClr val="38D7E8">
                <a:alpha val="94118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Poor people</a:t>
            </a:r>
            <a:endParaRPr lang="en-US" sz="1200" dirty="0"/>
          </a:p>
        </p:txBody>
      </p:sp>
      <p:sp>
        <p:nvSpPr>
          <p:cNvPr id="28" name="Right Arrow 27"/>
          <p:cNvSpPr/>
          <p:nvPr/>
        </p:nvSpPr>
        <p:spPr>
          <a:xfrm rot="18938567">
            <a:off x="4080909" y="2057400"/>
            <a:ext cx="683832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1945506">
            <a:off x="5974123" y="1754864"/>
            <a:ext cx="1524000" cy="7524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32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社区场所是如何提高社区成员的生活质量的。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6512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2420">
            <a:off x="4701765" y="2636502"/>
            <a:ext cx="3636613" cy="3508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Horizontal Scroll 3"/>
          <p:cNvSpPr/>
          <p:nvPr/>
        </p:nvSpPr>
        <p:spPr>
          <a:xfrm>
            <a:off x="2209800" y="936811"/>
            <a:ext cx="4648200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Oakland Marriott’s pool</a:t>
            </a:r>
            <a:endParaRPr lang="en-US" sz="2000" dirty="0"/>
          </a:p>
        </p:txBody>
      </p:sp>
      <p:sp>
        <p:nvSpPr>
          <p:cNvPr id="7" name="Striped Right Arrow 6"/>
          <p:cNvSpPr/>
          <p:nvPr/>
        </p:nvSpPr>
        <p:spPr>
          <a:xfrm>
            <a:off x="762000" y="2971800"/>
            <a:ext cx="3543300" cy="2667000"/>
          </a:xfrm>
          <a:prstGeom prst="stripedRightArrow">
            <a:avLst>
              <a:gd name="adj1" fmla="val 54706"/>
              <a:gd name="adj2" fmla="val 652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我们在游泳池边吃午餐。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596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990600"/>
            <a:ext cx="7024744" cy="1143000"/>
          </a:xfrm>
        </p:spPr>
        <p:txBody>
          <a:bodyPr/>
          <a:lstStyle/>
          <a:p>
            <a:r>
              <a:rPr lang="en-US" dirty="0" smtClean="0"/>
              <a:t>Berkeley &amp; Oakland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Berkeley has more restaurants  than Oakland.</a:t>
            </a:r>
          </a:p>
          <a:p>
            <a:r>
              <a:rPr lang="en-US" dirty="0" smtClean="0"/>
              <a:t>Oakland has more hotels than Berkeley .</a:t>
            </a:r>
          </a:p>
          <a:p>
            <a:r>
              <a:rPr lang="en-US" dirty="0" smtClean="0"/>
              <a:t>Oakland has less trees than </a:t>
            </a:r>
            <a:r>
              <a:rPr lang="en-US" dirty="0"/>
              <a:t>Berkeley .</a:t>
            </a:r>
          </a:p>
          <a:p>
            <a:r>
              <a:rPr lang="en-US" dirty="0" smtClean="0"/>
              <a:t>Berkeley has</a:t>
            </a:r>
            <a:r>
              <a:rPr lang="en-US" dirty="0"/>
              <a:t> </a:t>
            </a:r>
            <a:r>
              <a:rPr lang="en-US" dirty="0" smtClean="0"/>
              <a:t>more</a:t>
            </a:r>
            <a:r>
              <a:rPr lang="en-US" dirty="0"/>
              <a:t> people from different country’s than </a:t>
            </a:r>
            <a:r>
              <a:rPr lang="en-US" dirty="0" smtClean="0"/>
              <a:t>Oakland.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6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THE END!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600" dirty="0" smtClean="0"/>
              <a:t>BYE-BYE!!!!!!!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783">
            <a:off x="4080484" y="2228401"/>
            <a:ext cx="2762250" cy="1657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6180">
            <a:off x="5504422" y="3746508"/>
            <a:ext cx="2343150" cy="1952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3468">
            <a:off x="2698891" y="3658899"/>
            <a:ext cx="2466975" cy="1857375"/>
          </a:xfrm>
          <a:prstGeom prst="rect">
            <a:avLst/>
          </a:prstGeom>
        </p:spPr>
      </p:pic>
      <p:pic>
        <p:nvPicPr>
          <p:cNvPr id="1026" name="Picture 2" descr="C:\Users\Nathan\AppData\Local\Microsoft\Windows\Temporary Internet Files\Content.IE5\NELDR8UA\MC90011636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7056">
            <a:off x="4065855" y="4674332"/>
            <a:ext cx="1774850" cy="142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236">
            <a:off x="1124063" y="3194057"/>
            <a:ext cx="14954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6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24744" cy="1143000"/>
          </a:xfrm>
        </p:spPr>
        <p:txBody>
          <a:bodyPr/>
          <a:lstStyle/>
          <a:p>
            <a:r>
              <a:rPr lang="en-US" dirty="0" smtClean="0"/>
              <a:t>Downtown Berkeley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623810">
            <a:off x="990601" y="2362200"/>
            <a:ext cx="2133599" cy="762000"/>
          </a:xfrm>
          <a:solidFill>
            <a:srgbClr val="00B0F0"/>
          </a:solidFill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zh-CN" altLang="en-US" sz="4400" dirty="0" smtClean="0"/>
              <a:t>电影院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1645">
            <a:off x="633092" y="3349689"/>
            <a:ext cx="3231059" cy="2359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780794"/>
            <a:ext cx="3135322" cy="234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Oval Callout 5"/>
          <p:cNvSpPr/>
          <p:nvPr/>
        </p:nvSpPr>
        <p:spPr>
          <a:xfrm>
            <a:off x="3280230" y="4572000"/>
            <a:ext cx="3171388" cy="1542020"/>
          </a:xfrm>
          <a:prstGeom prst="wedgeEllipseCallout">
            <a:avLst>
              <a:gd name="adj1" fmla="val -85503"/>
              <a:gd name="adj2" fmla="val -508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我们都喜欢爆米花！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060">
            <a:off x="5401633" y="2793999"/>
            <a:ext cx="2633522" cy="196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76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Hair salon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133600"/>
            <a:ext cx="5181600" cy="419100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956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Apple store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209800"/>
            <a:ext cx="4724400" cy="396240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0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Bread Workshop 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09800"/>
            <a:ext cx="4876800" cy="40386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0411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14400"/>
            <a:ext cx="7024744" cy="1143000"/>
          </a:xfrm>
          <a:solidFill>
            <a:schemeClr val="bg1"/>
          </a:solidFill>
        </p:spPr>
        <p:txBody>
          <a:bodyPr/>
          <a:lstStyle/>
          <a:p>
            <a:r>
              <a:rPr lang="en-US" dirty="0" err="1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Y</a:t>
            </a:r>
            <a:r>
              <a:rPr lang="en-US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ogurtland</a:t>
            </a:r>
            <a:endParaRPr lang="en-US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11462"/>
            <a:ext cx="4114800" cy="343693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389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dirty="0" smtClean="0"/>
              <a:t>虽然社区中的各场所让我们的生活更好，但是也有对我们不利的一面。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6495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48736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虽然苹果店的电脑很好，但是苹果店的东西都很贵</a:t>
            </a:r>
            <a:r>
              <a:rPr lang="zh-CN" altLang="en-US" sz="2400" dirty="0" smtClean="0"/>
              <a:t>。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209800"/>
            <a:ext cx="5086350" cy="36576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0490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786</TotalTime>
  <Words>407</Words>
  <Application>Microsoft Office PowerPoint</Application>
  <PresentationFormat>On-screen Show (4:3)</PresentationFormat>
  <Paragraphs>41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Austin</vt:lpstr>
      <vt:lpstr>Berkeley community </vt:lpstr>
      <vt:lpstr>PowerPoint Presentation</vt:lpstr>
      <vt:lpstr>Downtown Berkeley </vt:lpstr>
      <vt:lpstr>Hair salon</vt:lpstr>
      <vt:lpstr>Apple store</vt:lpstr>
      <vt:lpstr>Bread Workshop </vt:lpstr>
      <vt:lpstr>Yogurtland</vt:lpstr>
      <vt:lpstr>PowerPoint Presentation</vt:lpstr>
      <vt:lpstr>虽然苹果店的电脑很好，但是苹果店的东西都很贵。</vt:lpstr>
      <vt:lpstr>虽然电影院给我们提供好的电影，但是看电影既让人们减少了锻炼的机会又给人提供垃圾食品。</vt:lpstr>
      <vt:lpstr>虽然酸奶很好吃，但是如果吃得太多会生病的。</vt:lpstr>
      <vt:lpstr>在跑马场</vt:lpstr>
      <vt:lpstr>我觉得跑马场有好玩的，也有不好玩的地方。</vt:lpstr>
      <vt:lpstr>一个喜欢马的人可能会喜欢去跑马场看马，那里的马跑起来很潇洒。</vt:lpstr>
      <vt:lpstr>一个不喜欢吸烟的人可能会不喜欢那里，因为那里很多人吸烟而且到处是烟头。</vt:lpstr>
      <vt:lpstr>一个喜欢骑马的人可能会想去跑马场赛马。</vt:lpstr>
      <vt:lpstr>还有一些人不会喜欢跑马场，因为赌钱会上瘾。</vt:lpstr>
      <vt:lpstr>PowerPoint Presentation</vt:lpstr>
      <vt:lpstr>PowerPoint Presentation</vt:lpstr>
      <vt:lpstr>PowerPoint Presentation</vt:lpstr>
      <vt:lpstr>Berkeley &amp; Oakland</vt:lpstr>
      <vt:lpstr>THE END!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</dc:creator>
  <cp:lastModifiedBy>Terminator</cp:lastModifiedBy>
  <cp:revision>62</cp:revision>
  <dcterms:created xsi:type="dcterms:W3CDTF">2012-05-29T17:18:50Z</dcterms:created>
  <dcterms:modified xsi:type="dcterms:W3CDTF">2012-06-13T16:58:53Z</dcterms:modified>
</cp:coreProperties>
</file>